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210932-F4D7-4ECF-9817-BD1282CDB2DB}">
  <a:tblStyle styleId="{C7210932-F4D7-4ECF-9817-BD1282CDB2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4.xml"/><Relationship Id="rId21" Type="http://schemas.openxmlformats.org/officeDocument/2006/relationships/font" Target="fonts/Merriweather-regular.fntdata"/><Relationship Id="rId13" Type="http://schemas.openxmlformats.org/officeDocument/2006/relationships/slide" Target="slides/slide7.xml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6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09e58820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09e58820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9e588204b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09e588204b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aebd3ed8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0aebd3ed8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0aebd3ed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0aebd3ed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a1db64d6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a1db64d6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a98a0c9a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a98a0c9a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0a1db64d6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0a1db64d6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9e588204b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9e588204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9e588204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9e588204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a98a0c9a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0a98a0c9a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a98a0c9a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a98a0c9a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a1db64d6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a1db64d6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a1db64d6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0a1db64d6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09e588204b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09e588204b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8" Type="http://schemas.openxmlformats.org/officeDocument/2006/relationships/hyperlink" Target="https://cdn.britannica.com/06/157806-050-BA8A56ED/potato-tuber-leaves-eyes-clusters-buds-axils.jp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700" y="1127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155CC"/>
                </a:solidFill>
              </a:rPr>
              <a:t>Synthesis of Microspheres for Controlled Release Applications</a:t>
            </a:r>
            <a:endParaRPr sz="30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1155CC"/>
                </a:solidFill>
              </a:rPr>
              <a:t>BTP-1 Mid -Sem 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11700" y="3769925"/>
            <a:ext cx="3255000" cy="1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Supervisor: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Dr. Yogesh M. Nimdeo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Assistant</a:t>
            </a:r>
            <a:r>
              <a:rPr lang="en" sz="1800"/>
              <a:t> Professor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Dept.of Chemical Engineering </a:t>
            </a:r>
            <a:endParaRPr sz="1800"/>
          </a:p>
        </p:txBody>
      </p:sp>
      <p:sp>
        <p:nvSpPr>
          <p:cNvPr id="58" name="Google Shape;58;p13"/>
          <p:cNvSpPr txBox="1"/>
          <p:nvPr/>
        </p:nvSpPr>
        <p:spPr>
          <a:xfrm>
            <a:off x="5340075" y="3800375"/>
            <a:ext cx="3255000" cy="9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Presented By</a:t>
            </a:r>
            <a:r>
              <a:rPr b="1" lang="en" sz="1800"/>
              <a:t>:</a:t>
            </a:r>
            <a:endParaRPr b="1"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Mr. Praval Kumar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2021UCH0025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Dept.of Chemical Engineering</a:t>
            </a:r>
            <a:endParaRPr sz="1800"/>
          </a:p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259938" y="996688"/>
            <a:ext cx="86241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chemeClr val="accent1"/>
                </a:solidFill>
              </a:rPr>
              <a:t>Continue…</a:t>
            </a:r>
            <a:endParaRPr sz="2500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" name="Google Shape;157;p22"/>
          <p:cNvGraphicFramePr/>
          <p:nvPr/>
        </p:nvGraphicFramePr>
        <p:xfrm>
          <a:off x="340450" y="1465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{C7210932-F4D7-4ECF-9817-BD1282CDB2DB}</a:tableStyleId>
              </a:tblPr>
              <a:tblGrid>
                <a:gridCol w="831125"/>
                <a:gridCol w="1580200"/>
                <a:gridCol w="1930950"/>
                <a:gridCol w="1922325"/>
                <a:gridCol w="1844375"/>
                <a:gridCol w="382850"/>
              </a:tblGrid>
              <a:tr h="340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Author 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Aim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Procedure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Remarks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Efficiency of the Process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Ref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Amanda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To improve nitrogen and phosphorus release in soil using nanocomposite fertilizers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Produced nanocomposites with urea and hydroxyapatite, tested nutrient release and soil incubation.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Enhanced nutrient control, reduced NH₃ loss, increased phosphorus availability​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Nitrogen release improved by approximately 35%, phosphorus availability increased by 50%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Heba M. M. Abdel-Aziz</a:t>
                      </a:r>
                      <a:endParaRPr sz="85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Compare effects of nano-NPK fertilizers with bulk NPK on wheat growth.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Foliar application of NPK     nanoparticles on wheat.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Nano-NPK significantly improved growth metrics and reduced the life cycle of wheat plants.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Grain yield increased by 101.85%, shoot length by 11.06%, life cycle reduced by 23.5%.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</a:t>
                      </a:r>
                      <a:endParaRPr sz="85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E.Corradini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Incorporate NPK fertilizers into chitosan nanoparticles for controlled release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Synthesized nanoparticles, added N (20-500 ppm), P (10-60 ppm), K (20-400 ppm).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Nanoparticles showed stable interactions, ideal for controlled release in agriculture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Controlled release was achieved, with NPK retention rates around 85% after 30 days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Jonas J. Perez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Develop chitosan-starch hydrogels for controlled fertilizer release.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Prepared chitosan-starch beads by ionotropic gelation, analyzed properties.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Effective for sustained fertilizer release, higher production cost.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Achieved controlled release of fertilizer with approximately 90% retention after 14 days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</a:t>
                      </a:r>
                      <a:endParaRPr sz="85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8" name="Google Shape;158;p22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311700" y="1152475"/>
            <a:ext cx="42603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Advantages of Process:</a:t>
            </a:r>
            <a:endParaRPr b="1" sz="100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CRU,particularly PCU ,effectively reduces nitrogen loss through leaching and gas emissions.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Offer a more environmentally friendly and efficient fertilizer option for black soils.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They enhance agricultural productivity through more efficient nitrogen management.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Chitosan and starch are biodegradable polysaccharides that offer low cost and non-polluting characteristics, making them suitable candidates for CRF development</a:t>
            </a:r>
            <a:endParaRPr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highlight>
                <a:srgbClr val="F5F5F5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60">
              <a:solidFill>
                <a:schemeClr val="dk1"/>
              </a:solidFill>
              <a:highlight>
                <a:srgbClr val="F5F5F5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Chitosan: a multipurpose polymer in food industry</a:t>
            </a:r>
            <a:endParaRPr sz="3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3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Shahbaz,. (2022). Chitosan: a multipurpose polymer in food industry. </a:t>
            </a:r>
            <a:r>
              <a:rPr i="1" lang="en" sz="600">
                <a:solidFill>
                  <a:schemeClr val="lt1"/>
                </a:solidFill>
              </a:rPr>
              <a:t>Journal of Food Science</a:t>
            </a:r>
            <a:r>
              <a:rPr lang="en" sz="600">
                <a:solidFill>
                  <a:schemeClr val="lt1"/>
                </a:solidFill>
              </a:rPr>
              <a:t>, (online publication). DOI: 10.1007/s11483-022-00408-9.</a:t>
            </a:r>
            <a:endParaRPr sz="600">
              <a:solidFill>
                <a:schemeClr val="lt1"/>
              </a:solidFill>
            </a:endParaRPr>
          </a:p>
        </p:txBody>
      </p:sp>
      <p:pic>
        <p:nvPicPr>
          <p:cNvPr id="168" name="Google Shape;168;p23"/>
          <p:cNvPicPr preferRelativeResize="0"/>
          <p:nvPr/>
        </p:nvPicPr>
        <p:blipFill rotWithShape="1">
          <a:blip r:embed="rId5">
            <a:alphaModFix/>
          </a:blip>
          <a:srcRect b="0" l="0" r="-7550" t="0"/>
          <a:stretch/>
        </p:blipFill>
        <p:spPr>
          <a:xfrm>
            <a:off x="5126700" y="1758000"/>
            <a:ext cx="3637028" cy="237094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3"/>
          <p:cNvSpPr txBox="1"/>
          <p:nvPr/>
        </p:nvSpPr>
        <p:spPr>
          <a:xfrm>
            <a:off x="5578800" y="4305225"/>
            <a:ext cx="2793300" cy="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Fig1:Edible</a:t>
            </a:r>
            <a:r>
              <a:rPr lang="en" sz="600" u="sng">
                <a:solidFill>
                  <a:schemeClr val="dk1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film coating and food packaging</a:t>
            </a:r>
            <a:endParaRPr sz="6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311700" y="1167900"/>
            <a:ext cx="42603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Future Plan: </a:t>
            </a:r>
            <a:endParaRPr b="1" sz="100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Formation of chitosan-starch </a:t>
            </a:r>
            <a:r>
              <a:rPr lang="en" sz="6000">
                <a:solidFill>
                  <a:schemeClr val="dk1"/>
                </a:solidFill>
              </a:rPr>
              <a:t>matrix</a:t>
            </a:r>
            <a:r>
              <a:rPr lang="en" sz="6000">
                <a:solidFill>
                  <a:schemeClr val="dk1"/>
                </a:solidFill>
              </a:rPr>
              <a:t> using glutaraldehyde as crosslinking agent.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Encapsulation</a:t>
            </a:r>
            <a:r>
              <a:rPr lang="en" sz="6000">
                <a:solidFill>
                  <a:schemeClr val="dk1"/>
                </a:solidFill>
              </a:rPr>
              <a:t> of NPK on the chitosan starch matrix beads.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Rheological analysis of synthesized microbeads.</a:t>
            </a:r>
            <a:endParaRPr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60">
              <a:solidFill>
                <a:schemeClr val="dk1"/>
              </a:solidFill>
              <a:highlight>
                <a:srgbClr val="F5F5F5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7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8575" y="1210725"/>
            <a:ext cx="3052101" cy="30521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/>
          <p:nvPr/>
        </p:nvSpPr>
        <p:spPr>
          <a:xfrm>
            <a:off x="5225625" y="4334425"/>
            <a:ext cx="2900400" cy="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Fig1:NPK into chitosan-</a:t>
            </a:r>
            <a:r>
              <a:rPr lang="en" sz="600" u="sng">
                <a:solidFill>
                  <a:schemeClr val="dk1"/>
                </a:solidFill>
              </a:rPr>
              <a:t>starch</a:t>
            </a:r>
            <a:r>
              <a:rPr lang="en" sz="600" u="sng">
                <a:solidFill>
                  <a:schemeClr val="dk1"/>
                </a:solidFill>
              </a:rPr>
              <a:t> and glutaraldehyde</a:t>
            </a:r>
            <a:endParaRPr sz="6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287550" y="1044213"/>
            <a:ext cx="85689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100">
                <a:solidFill>
                  <a:schemeClr val="accent1"/>
                </a:solidFill>
              </a:rPr>
              <a:t>References</a:t>
            </a:r>
            <a:r>
              <a:rPr b="1" lang="en" sz="10100">
                <a:solidFill>
                  <a:schemeClr val="accent1"/>
                </a:solidFill>
              </a:rPr>
              <a:t>:</a:t>
            </a:r>
            <a:endParaRPr b="1" sz="10100">
              <a:solidFill>
                <a:schemeClr val="accen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Tong, X., He, X., Han, L., &amp; Huang, G. (2018). Evaluation of controlled release urea. </a:t>
            </a:r>
            <a:r>
              <a:rPr i="1" lang="en" sz="5600">
                <a:solidFill>
                  <a:schemeClr val="dk1"/>
                </a:solidFill>
              </a:rPr>
              <a:t>Agronomy, 8</a:t>
            </a:r>
            <a:r>
              <a:rPr lang="en" sz="5600">
                <a:solidFill>
                  <a:schemeClr val="dk1"/>
                </a:solidFill>
              </a:rPr>
              <a:t>(1), 1-12.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Maharani, D. K., &amp; Novan, A. (2017). Effect of zeolite-chitosan coating on urea fertilizer. </a:t>
            </a:r>
            <a:r>
              <a:rPr i="1" lang="en" sz="5600">
                <a:solidFill>
                  <a:schemeClr val="dk1"/>
                </a:solidFill>
              </a:rPr>
              <a:t>Research Journal of Pharmacy and Technology, Biological and Chemical Sciences, 8</a:t>
            </a:r>
            <a:r>
              <a:rPr lang="en" sz="5600">
                <a:solidFill>
                  <a:schemeClr val="dk1"/>
                </a:solidFill>
              </a:rPr>
              <a:t>(2), 1624-1630.</a:t>
            </a:r>
            <a:endParaRPr i="1"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Giroto, A. S., Guimarães, G. G. F., Foschini, M., &amp; Ribeiro, C. (2017). Role of slow-release nanocomposite fertilizers on nitrogen and phosphate availability in soil. </a:t>
            </a:r>
            <a:r>
              <a:rPr i="1" lang="en" sz="5600">
                <a:solidFill>
                  <a:schemeClr val="dk1"/>
                </a:solidFill>
              </a:rPr>
              <a:t>Scientific Reports, 7</a:t>
            </a:r>
            <a:r>
              <a:rPr lang="en" sz="5600">
                <a:solidFill>
                  <a:schemeClr val="dk1"/>
                </a:solidFill>
              </a:rPr>
              <a:t>, 46032.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Abdel-Aziz, H. M. M., Hasaneen, M. N. A., &amp; Omer, A. M. (2016). Nano chitosan-NPK fertilizer enhances wheat growth. </a:t>
            </a:r>
            <a:r>
              <a:rPr i="1" lang="en" sz="5600">
                <a:solidFill>
                  <a:schemeClr val="dk1"/>
                </a:solidFill>
              </a:rPr>
              <a:t>Spanish Journal of Agricultural Research, 14</a:t>
            </a:r>
            <a:r>
              <a:rPr lang="en" sz="5600">
                <a:solidFill>
                  <a:schemeClr val="dk1"/>
                </a:solidFill>
              </a:rPr>
              <a:t>(1), e0902.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Corradini, E., de Moura, M. R., &amp; Mattoso, L. H. C. (2010). Incorporation of NPK fertilizer into chitosan nanoparticles. </a:t>
            </a:r>
            <a:r>
              <a:rPr i="1" lang="en" sz="5600">
                <a:solidFill>
                  <a:schemeClr val="dk1"/>
                </a:solidFill>
              </a:rPr>
              <a:t>Express Polymer Letters, 4</a:t>
            </a:r>
            <a:r>
              <a:rPr lang="en" sz="5600">
                <a:solidFill>
                  <a:schemeClr val="dk1"/>
                </a:solidFill>
              </a:rPr>
              <a:t>(8), 509-515.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Jainudin, R. S. D., Lestari, I., Kustiningsih, D., Irawanto, R., Bahaudin, R. L. A., Wardana, F., Muhammad, &amp; Suyuti, M. (2018). Chitosan microspheres for urea release. </a:t>
            </a:r>
            <a:r>
              <a:rPr i="1" lang="en" sz="5600">
                <a:solidFill>
                  <a:schemeClr val="dk1"/>
                </a:solidFill>
              </a:rPr>
              <a:t>IOP Conference Series: Materials Science and Engineering, 434</a:t>
            </a:r>
            <a:r>
              <a:rPr lang="en" sz="5600">
                <a:solidFill>
                  <a:schemeClr val="dk1"/>
                </a:solidFill>
              </a:rPr>
              <a:t>(1), 012162.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5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190" name="Google Shape;190;p25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311700" y="1152475"/>
            <a:ext cx="85206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                    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6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https://slidechef.net/templates/thank-you-farmers-template-free/#google_vignette</a:t>
            </a:r>
            <a:r>
              <a:rPr lang="en" sz="900">
                <a:solidFill>
                  <a:schemeClr val="lt1"/>
                </a:solidFill>
              </a:rPr>
              <a:t> 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150" y="1133375"/>
            <a:ext cx="8127699" cy="341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Outline:</a:t>
            </a:r>
            <a:endParaRPr b="1" sz="10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Aim                          </a:t>
            </a:r>
            <a:r>
              <a:rPr lang="en" sz="6000">
                <a:solidFill>
                  <a:schemeClr val="dk1"/>
                </a:solidFill>
              </a:rPr>
              <a:t>Background                         Introduction                          Objective  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                                               </a:t>
            </a:r>
            <a:r>
              <a:rPr lang="en" sz="6000">
                <a:solidFill>
                  <a:schemeClr val="dk1"/>
                </a:solidFill>
              </a:rPr>
              <a:t> </a:t>
            </a:r>
            <a:r>
              <a:rPr lang="en" sz="6000">
                <a:solidFill>
                  <a:schemeClr val="dk1"/>
                </a:solidFill>
              </a:rPr>
              <a:t>                                                               </a:t>
            </a:r>
            <a:r>
              <a:rPr lang="en" sz="6000">
                <a:solidFill>
                  <a:schemeClr val="dk1"/>
                </a:solidFill>
              </a:rPr>
              <a:t> 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Future Plan                            Advantages of Process                           L</a:t>
            </a:r>
            <a:r>
              <a:rPr lang="en" sz="6000">
                <a:solidFill>
                  <a:schemeClr val="dk1"/>
                </a:solidFill>
                <a:highlight>
                  <a:schemeClr val="lt1"/>
                </a:highlight>
              </a:rPr>
              <a:t>iterature review</a:t>
            </a:r>
            <a:r>
              <a:rPr lang="en" sz="6000">
                <a:solidFill>
                  <a:schemeClr val="dk1"/>
                </a:solidFill>
              </a:rPr>
              <a:t> </a:t>
            </a:r>
            <a:r>
              <a:rPr lang="en" sz="6000">
                <a:solidFill>
                  <a:schemeClr val="dk1"/>
                </a:solidFill>
              </a:rPr>
              <a:t>                                                                                                  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44">
                <a:solidFill>
                  <a:schemeClr val="accent1"/>
                </a:solidFill>
              </a:rPr>
              <a:t>l</a:t>
            </a:r>
            <a:endParaRPr sz="2144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849750" y="1927750"/>
            <a:ext cx="10743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B7B7B7"/>
                </a:solidFill>
              </a:rPr>
              <a:t>        </a:t>
            </a:r>
            <a:endParaRPr b="1">
              <a:solidFill>
                <a:srgbClr val="B7B7B7"/>
              </a:solidFill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3256288" y="1927750"/>
            <a:ext cx="10743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</a:t>
            </a:r>
            <a:endParaRPr b="1"/>
          </a:p>
        </p:txBody>
      </p:sp>
      <p:sp>
        <p:nvSpPr>
          <p:cNvPr id="70" name="Google Shape;70;p14"/>
          <p:cNvSpPr/>
          <p:nvPr/>
        </p:nvSpPr>
        <p:spPr>
          <a:xfrm>
            <a:off x="7828000" y="2075600"/>
            <a:ext cx="840600" cy="17862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5017750" y="3468188"/>
            <a:ext cx="1074300" cy="393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5662838" y="1927750"/>
            <a:ext cx="10743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</a:t>
            </a:r>
            <a:endParaRPr/>
          </a:p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1530800" y="3468188"/>
            <a:ext cx="1074300" cy="393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0E0E3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1"/>
                </a:solidFill>
              </a:rPr>
              <a:t>Aim:</a:t>
            </a:r>
            <a:endParaRPr b="1" sz="25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Char char="★"/>
            </a:pPr>
            <a:r>
              <a:rPr lang="en" sz="1500">
                <a:solidFill>
                  <a:srgbClr val="000000"/>
                </a:solidFill>
              </a:rPr>
              <a:t>To develop a stable chitosan-starch matrix for controlled release applications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★"/>
            </a:pPr>
            <a:r>
              <a:rPr lang="en" sz="1500">
                <a:solidFill>
                  <a:srgbClr val="000000"/>
                </a:solidFill>
              </a:rPr>
              <a:t>To encapsulate NPK fertilizers within a suitable matrix to ensure controlled and sustained release of nutrients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★"/>
            </a:pPr>
            <a:r>
              <a:rPr lang="en" sz="1500">
                <a:solidFill>
                  <a:srgbClr val="000000"/>
                </a:solidFill>
              </a:rPr>
              <a:t>To develop a method for synthesizing microspheres suitable for controlled release </a:t>
            </a:r>
            <a:r>
              <a:rPr lang="en" sz="1500">
                <a:solidFill>
                  <a:schemeClr val="dk1"/>
                </a:solidFill>
              </a:rPr>
              <a:t>applications.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★"/>
            </a:pPr>
            <a:r>
              <a:rPr lang="en" sz="1500">
                <a:solidFill>
                  <a:srgbClr val="000000"/>
                </a:solidFill>
              </a:rPr>
              <a:t>To optimize the particle size and structure for enhanced release control.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152475"/>
            <a:ext cx="43788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Background:</a:t>
            </a:r>
            <a:endParaRPr b="1" sz="10100">
              <a:solidFill>
                <a:schemeClr val="accen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Starch is extracted from starch-bearing plants,</a:t>
            </a:r>
            <a:r>
              <a:rPr lang="en" sz="6000">
                <a:solidFill>
                  <a:schemeClr val="dk1"/>
                </a:solidFill>
              </a:rPr>
              <a:t>such as potatoes.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Starch is the major component of potato tubers,</a:t>
            </a:r>
            <a:r>
              <a:rPr lang="en" sz="6000">
                <a:solidFill>
                  <a:schemeClr val="dk1"/>
                </a:solidFill>
              </a:rPr>
              <a:t>amounting</a:t>
            </a:r>
            <a:r>
              <a:rPr lang="en" sz="6000">
                <a:solidFill>
                  <a:schemeClr val="dk1"/>
                </a:solidFill>
              </a:rPr>
              <a:t> to approximately 15-20% of its weight.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In the potato tuber, starch is found as distinct granules approximately 10–100 μm in diameter ​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  <a:highlight>
                <a:srgbClr val="F5F5F5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1"/>
                </a:solidFill>
              </a:rPr>
              <a:t>Tong, X., (2018). Evaluation of controlled release urea on nitrate and ammonium dynamics in black soils. </a:t>
            </a:r>
            <a:r>
              <a:rPr i="1" lang="en" sz="700">
                <a:solidFill>
                  <a:schemeClr val="lt1"/>
                </a:solidFill>
              </a:rPr>
              <a:t>Int. J. Environ. Res. Public Health</a:t>
            </a:r>
            <a:r>
              <a:rPr lang="en" sz="700">
                <a:solidFill>
                  <a:schemeClr val="lt1"/>
                </a:solidFill>
              </a:rPr>
              <a:t>,</a:t>
            </a:r>
            <a:r>
              <a:rPr i="1" lang="en" sz="700">
                <a:solidFill>
                  <a:schemeClr val="lt1"/>
                </a:solidFill>
              </a:rPr>
              <a:t>15</a:t>
            </a:r>
            <a:r>
              <a:rPr lang="en" sz="700">
                <a:solidFill>
                  <a:schemeClr val="lt1"/>
                </a:solidFill>
              </a:rPr>
              <a:t>(1), 119.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1925" y="3437200"/>
            <a:ext cx="2740075" cy="11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7850" y="1282525"/>
            <a:ext cx="2838476" cy="18929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5611100" y="3118100"/>
            <a:ext cx="2605800" cy="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65335" y="2935225"/>
            <a:ext cx="2251576" cy="171964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6025850" y="2866825"/>
            <a:ext cx="17763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Fig:1</a:t>
            </a:r>
            <a:r>
              <a:rPr lang="en" sz="600" u="sng">
                <a:solidFill>
                  <a:schemeClr val="dk1"/>
                </a:solidFill>
                <a:highlight>
                  <a:srgbClr val="FFFFFF"/>
                </a:highlight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sprouted potato tuber</a:t>
            </a:r>
            <a:endParaRPr sz="600" u="sng">
              <a:solidFill>
                <a:schemeClr val="dk1"/>
              </a:solidFill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6187525" y="4378200"/>
            <a:ext cx="18729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Fig2:starch powe</a:t>
            </a:r>
            <a:r>
              <a:rPr lang="en" sz="600">
                <a:solidFill>
                  <a:schemeClr val="dk1"/>
                </a:solidFill>
              </a:rPr>
              <a:t>r</a:t>
            </a:r>
            <a:endParaRPr sz="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152475"/>
            <a:ext cx="44058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0000">
                <a:solidFill>
                  <a:schemeClr val="accent1"/>
                </a:solidFill>
              </a:rPr>
              <a:t>Continue…</a:t>
            </a:r>
            <a:endParaRPr b="1" sz="10100">
              <a:solidFill>
                <a:schemeClr val="accent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</a:t>
            </a:r>
            <a:r>
              <a:rPr lang="en" sz="6000">
                <a:solidFill>
                  <a:schemeClr val="dk1"/>
                </a:solidFill>
              </a:rPr>
              <a:t>hitosan is obtained from the exoskeletons of marine animals, fungi and insects. 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Chitosan is a biopolymer obtained from chitin, primarily extracted from shrimp shell waste. 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Its biodegradability and antimicrobial properties make it valuable across industries like food processing, pharmaceuticals, and agriculture.</a:t>
            </a:r>
            <a:endParaRPr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1"/>
                </a:solidFill>
              </a:rPr>
              <a:t>Tong, X., (2018). Evaluation of controlled release urea on nitrate and ammonium dynamics in black soils. </a:t>
            </a:r>
            <a:r>
              <a:rPr i="1" lang="en" sz="700">
                <a:solidFill>
                  <a:schemeClr val="lt1"/>
                </a:solidFill>
              </a:rPr>
              <a:t>Int. J. Environ. Res. Public Health</a:t>
            </a:r>
            <a:r>
              <a:rPr lang="en" sz="700">
                <a:solidFill>
                  <a:schemeClr val="lt1"/>
                </a:solidFill>
              </a:rPr>
              <a:t>,</a:t>
            </a:r>
            <a:r>
              <a:rPr i="1" lang="en" sz="700">
                <a:solidFill>
                  <a:schemeClr val="lt1"/>
                </a:solidFill>
              </a:rPr>
              <a:t>15</a:t>
            </a:r>
            <a:r>
              <a:rPr lang="en" sz="700">
                <a:solidFill>
                  <a:schemeClr val="lt1"/>
                </a:solidFill>
              </a:rPr>
              <a:t>(1), 119.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5975" y="3153887"/>
            <a:ext cx="3256274" cy="134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9462" y="1282525"/>
            <a:ext cx="3162796" cy="17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5621350" y="2892050"/>
            <a:ext cx="29109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Fig1:chitosan extracted and </a:t>
            </a:r>
            <a:r>
              <a:rPr lang="en" sz="600" u="sng">
                <a:solidFill>
                  <a:schemeClr val="dk1"/>
                </a:solidFill>
              </a:rPr>
              <a:t>uses</a:t>
            </a:r>
            <a:endParaRPr sz="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044213"/>
            <a:ext cx="85206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0000">
                <a:solidFill>
                  <a:schemeClr val="accent1"/>
                </a:solidFill>
              </a:rPr>
              <a:t>Continue…</a:t>
            </a:r>
            <a:endParaRPr b="1" sz="101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Number of studies conducted on starch-chitosan blends, including various forms, such as films, beads, hydrogels, blends and composites, spanning the period from 2014 to 2023.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The 322 research articles are categorised into subject.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Materials Science: 20.0%                                                        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Chemistry: 18.4%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Agricultural and Biological Sciences: 12.3%                            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Engineering: 9.3%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Biochemistry: 8.4%                                                                  </a:t>
            </a:r>
            <a:endParaRPr sz="60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lang="en" sz="6000">
                <a:solidFill>
                  <a:schemeClr val="dk1"/>
                </a:solidFill>
              </a:rPr>
              <a:t>Chemical Engineering: 8.4%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1"/>
                </a:solidFill>
              </a:rPr>
              <a:t>Tong, X., (2018). Evaluation of controlled release urea on nitrate and ammonium dynamics in black soils. </a:t>
            </a:r>
            <a:r>
              <a:rPr i="1" lang="en" sz="700">
                <a:solidFill>
                  <a:schemeClr val="lt1"/>
                </a:solidFill>
              </a:rPr>
              <a:t>Int. J. Environ. Res. Public Health</a:t>
            </a:r>
            <a:r>
              <a:rPr lang="en" sz="700">
                <a:solidFill>
                  <a:schemeClr val="lt1"/>
                </a:solidFill>
              </a:rPr>
              <a:t>,</a:t>
            </a:r>
            <a:r>
              <a:rPr i="1" lang="en" sz="700">
                <a:solidFill>
                  <a:schemeClr val="lt1"/>
                </a:solidFill>
              </a:rPr>
              <a:t>15</a:t>
            </a:r>
            <a:r>
              <a:rPr lang="en" sz="700">
                <a:solidFill>
                  <a:schemeClr val="lt1"/>
                </a:solidFill>
              </a:rPr>
              <a:t>(1), 119.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0700" y="2137700"/>
            <a:ext cx="3120149" cy="2234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4950125" y="4371900"/>
            <a:ext cx="3764400" cy="5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dk1"/>
                </a:solidFill>
              </a:rPr>
              <a:t>Fig:Bar </a:t>
            </a:r>
            <a:r>
              <a:rPr lang="en" sz="600" u="sng">
                <a:solidFill>
                  <a:schemeClr val="dk1"/>
                </a:solidFill>
              </a:rPr>
              <a:t>chart displaying</a:t>
            </a:r>
            <a:r>
              <a:rPr lang="en" sz="600" u="sng">
                <a:solidFill>
                  <a:schemeClr val="dk1"/>
                </a:solidFill>
              </a:rPr>
              <a:t> the total number of publications and granted patents related to starch-chitosan blends</a:t>
            </a:r>
            <a:endParaRPr sz="6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11700" y="1152475"/>
            <a:ext cx="85206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Introduction:</a:t>
            </a:r>
            <a:endParaRPr b="1" sz="10000">
              <a:solidFill>
                <a:srgbClr val="E691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Urea, an important synthetic fertilizer, is </a:t>
            </a:r>
            <a:r>
              <a:rPr lang="en" sz="6000">
                <a:solidFill>
                  <a:srgbClr val="00FF00"/>
                </a:solidFill>
              </a:rPr>
              <a:t>widely used all over the world as the main source of plant nutrition</a:t>
            </a:r>
            <a:endParaRPr sz="60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It is estimated that the percentage of the fertilizer dose recovered by the plants, when applied in conventional forms, </a:t>
            </a:r>
            <a:r>
              <a:rPr lang="en" sz="6000">
                <a:solidFill>
                  <a:srgbClr val="00FF00"/>
                </a:solidFill>
              </a:rPr>
              <a:t>may amount up to only 30-50%</a:t>
            </a:r>
            <a:endParaRPr sz="60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The study of nitrogen usage in plants reported that only about </a:t>
            </a:r>
            <a:r>
              <a:rPr lang="en" sz="6000">
                <a:solidFill>
                  <a:srgbClr val="00FF00"/>
                </a:solidFill>
              </a:rPr>
              <a:t>40-70% of the nitrogen in the fertilizer, can be absorbed by plants.</a:t>
            </a:r>
            <a:endParaRPr sz="60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T</a:t>
            </a:r>
            <a:r>
              <a:rPr lang="en" sz="6000">
                <a:solidFill>
                  <a:schemeClr val="dk1"/>
                </a:solidFill>
              </a:rPr>
              <a:t>he </a:t>
            </a:r>
            <a:r>
              <a:rPr lang="en" sz="6000">
                <a:solidFill>
                  <a:srgbClr val="00FF00"/>
                </a:solidFill>
              </a:rPr>
              <a:t>unabsorbed nitrogen</a:t>
            </a:r>
            <a:r>
              <a:rPr lang="en" sz="6000">
                <a:solidFill>
                  <a:schemeClr val="dk1"/>
                </a:solidFill>
              </a:rPr>
              <a:t>, which can range from 30-60%, is often lost to the environment through processes like leaching and volatilization, </a:t>
            </a:r>
            <a:r>
              <a:rPr lang="en" sz="6000">
                <a:solidFill>
                  <a:srgbClr val="00FF00"/>
                </a:solidFill>
              </a:rPr>
              <a:t>reducing fertilizer efficiency and increasing environmental risks such as soil degradation and water pollution.</a:t>
            </a:r>
            <a:endParaRPr sz="60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8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lt1"/>
                </a:solidFill>
              </a:rPr>
              <a:t>Maharani, (2017). Effect of Zeolite-Chitosan Composites Coating on Urea Fertilizer as Slow Release Fertilizer. </a:t>
            </a:r>
            <a:r>
              <a:rPr i="1" lang="en" sz="600">
                <a:solidFill>
                  <a:schemeClr val="lt1"/>
                </a:solidFill>
              </a:rPr>
              <a:t>Research Journal of Pharmaceutical, Biological and Chemical Sciences</a:t>
            </a:r>
            <a:r>
              <a:rPr lang="en" sz="600">
                <a:solidFill>
                  <a:schemeClr val="lt1"/>
                </a:solidFill>
              </a:rPr>
              <a:t>, 8(6), 770-774. ISSN: 0975-8585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1152475"/>
            <a:ext cx="85206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chemeClr val="accent1"/>
                </a:solidFill>
              </a:rPr>
              <a:t>Objective</a:t>
            </a:r>
            <a:r>
              <a:rPr b="1" lang="en" sz="10000">
                <a:solidFill>
                  <a:schemeClr val="accent1"/>
                </a:solidFill>
              </a:rPr>
              <a:t>:</a:t>
            </a:r>
            <a:endParaRPr b="1" sz="10000">
              <a:solidFill>
                <a:schemeClr val="accent1"/>
              </a:solidFill>
            </a:endParaRPr>
          </a:p>
          <a:p>
            <a:pPr indent="-329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en" sz="6365">
                <a:solidFill>
                  <a:schemeClr val="dk1"/>
                </a:solidFill>
              </a:rPr>
              <a:t>To determine the encapsulation efficiency</a:t>
            </a:r>
            <a:r>
              <a:rPr lang="en" sz="6365">
                <a:solidFill>
                  <a:schemeClr val="dk1"/>
                </a:solidFill>
              </a:rPr>
              <a:t> of NPK in the blend, targeting maximum nutrient retention.</a:t>
            </a:r>
            <a:endParaRPr sz="6365">
              <a:solidFill>
                <a:schemeClr val="dk1"/>
              </a:solidFill>
            </a:endParaRPr>
          </a:p>
          <a:p>
            <a:pPr indent="-329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en" sz="6365">
                <a:solidFill>
                  <a:schemeClr val="dk1"/>
                </a:solidFill>
              </a:rPr>
              <a:t>To study the release kinetics</a:t>
            </a:r>
            <a:r>
              <a:rPr lang="en" sz="6365">
                <a:solidFill>
                  <a:schemeClr val="dk1"/>
                </a:solidFill>
              </a:rPr>
              <a:t> of NPK, focusing on sustained, controlled nutrient delivery under real-world conditions.</a:t>
            </a:r>
            <a:endParaRPr sz="6365">
              <a:solidFill>
                <a:schemeClr val="dk1"/>
              </a:solidFill>
            </a:endParaRPr>
          </a:p>
          <a:p>
            <a:pPr indent="-329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en" sz="6365">
                <a:solidFill>
                  <a:schemeClr val="dk1"/>
                </a:solidFill>
              </a:rPr>
              <a:t>To optimize the encapsulation process</a:t>
            </a:r>
            <a:r>
              <a:rPr lang="en" sz="6365">
                <a:solidFill>
                  <a:schemeClr val="dk1"/>
                </a:solidFill>
              </a:rPr>
              <a:t> for better performance in nutrient stability, cost, and scalability.</a:t>
            </a:r>
            <a:endParaRPr sz="6365">
              <a:solidFill>
                <a:schemeClr val="dk1"/>
              </a:solidFill>
            </a:endParaRPr>
          </a:p>
          <a:p>
            <a:pPr indent="-329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★"/>
            </a:pPr>
            <a:r>
              <a:rPr b="1" lang="en" sz="6365">
                <a:solidFill>
                  <a:schemeClr val="dk1"/>
                </a:solidFill>
              </a:rPr>
              <a:t>To evaluate the impact of encapsulation</a:t>
            </a:r>
            <a:r>
              <a:rPr lang="en" sz="6365">
                <a:solidFill>
                  <a:schemeClr val="dk1"/>
                </a:solidFill>
              </a:rPr>
              <a:t> on nutrient bioavailability and plant uptake over time.</a:t>
            </a:r>
            <a:endParaRPr sz="6365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262950" y="964300"/>
            <a:ext cx="8731800" cy="3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16">
                <a:solidFill>
                  <a:schemeClr val="accent1"/>
                </a:solidFill>
              </a:rPr>
              <a:t>L</a:t>
            </a:r>
            <a:r>
              <a:rPr b="1" lang="en" sz="2716">
                <a:solidFill>
                  <a:schemeClr val="accent1"/>
                </a:solidFill>
                <a:highlight>
                  <a:srgbClr val="FFFFFF"/>
                </a:highlight>
              </a:rPr>
              <a:t>iterature review</a:t>
            </a:r>
            <a:r>
              <a:rPr b="1" lang="en" sz="2716">
                <a:solidFill>
                  <a:schemeClr val="accent1"/>
                </a:solidFill>
              </a:rPr>
              <a:t>:</a:t>
            </a:r>
            <a:endParaRPr b="1" sz="2716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 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0"/>
            <a:ext cx="2251575" cy="84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 rotWithShape="1">
          <a:blip r:embed="rId4">
            <a:alphaModFix/>
          </a:blip>
          <a:srcRect b="-6279" l="12970" r="-12970" t="6279"/>
          <a:stretch/>
        </p:blipFill>
        <p:spPr>
          <a:xfrm>
            <a:off x="7913625" y="0"/>
            <a:ext cx="1552675" cy="1282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" name="Google Shape;147;p21"/>
          <p:cNvGraphicFramePr/>
          <p:nvPr/>
        </p:nvGraphicFramePr>
        <p:xfrm>
          <a:off x="331063" y="14572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{C7210932-F4D7-4ECF-9817-BD1282CDB2DB}</a:tableStyleId>
              </a:tblPr>
              <a:tblGrid>
                <a:gridCol w="806325"/>
                <a:gridCol w="1646550"/>
                <a:gridCol w="2036325"/>
                <a:gridCol w="1883050"/>
                <a:gridCol w="1834050"/>
                <a:gridCol w="389275"/>
              </a:tblGrid>
              <a:tr h="29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Author 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Aim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Procedure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Remarks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Efficiency of the Process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Ref</a:t>
                      </a:r>
                      <a:endParaRPr sz="850"/>
                    </a:p>
                  </a:txBody>
                  <a:tcPr marT="91425" marB="91425" marR="91425" marL="91425"/>
                </a:tc>
              </a:tr>
              <a:tr h="67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Xin Tong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Evaluate the impact of controlled release urea on nitrate and ammonium in black soils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Buried bag method used to measure nitrogen release in soils over 35 days.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CRU reduced nitrate and ammonium levels, with polyurethane-coated urea performing good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CRU decreased nitrate levels by approximately 30% and ammonium levels by about 25% compared to conventional urea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</a:t>
                      </a:r>
                      <a:endParaRPr sz="850"/>
                    </a:p>
                  </a:txBody>
                  <a:tcPr marT="91425" marB="91425" marR="91425" marL="91425"/>
                </a:tc>
              </a:tr>
              <a:tr h="546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Dina Kartika Maharani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Test zeolite-chitosan coating for slow-release urea fertilizer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Coated urea with zeolite-chitosan (7:3 ratio), measured nitrogen release over 35 days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Higher zeolite slowed nitrogen release, improving fertilizer efficiency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Nitrogen release was reduced by approximately 40% compared to uncoated urea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</a:t>
                      </a:r>
                      <a:endParaRPr sz="850"/>
                    </a:p>
                  </a:txBody>
                  <a:tcPr marT="91425" marB="91425" marR="91425" marL="91425"/>
                </a:tc>
              </a:tr>
              <a:tr h="79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/>
                        <a:t>Amanda S. Giroto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/>
                        <a:t>Study the role of nanocomposite fertilizers on N and P availability in soil.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Nanocomposites of urea (Ur) and thermoplastic starch/urea (</a:t>
                      </a:r>
                      <a:r>
                        <a:rPr lang="en" sz="850">
                          <a:solidFill>
                            <a:schemeClr val="dk1"/>
                          </a:solidFill>
                        </a:rPr>
                        <a:t>TP SUr</a:t>
                      </a:r>
                      <a:r>
                        <a:rPr lang="en" sz="850">
                          <a:solidFill>
                            <a:schemeClr val="dk1"/>
                          </a:solidFill>
                        </a:rPr>
                        <a:t>) with hydroxyapatite (Hap) were produced. Release tests and incubation studies were conducted.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/>
                        <a:t>Enhanced nutrient control, reduced NH₃ loss, increased phosphorus availability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TP SUr</a:t>
                      </a:r>
                      <a:r>
                        <a:rPr lang="en" sz="850"/>
                        <a:t>/Hap20 showed 45.6% N volatilization; </a:t>
                      </a:r>
                      <a:r>
                        <a:rPr lang="en" sz="850"/>
                        <a:t>TP SUr</a:t>
                      </a:r>
                      <a:r>
                        <a:rPr lang="en" sz="850"/>
                        <a:t>/Hap50 had only 1% N volatilization after 7 days.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</a:t>
                      </a:r>
                      <a:endParaRPr sz="850"/>
                    </a:p>
                  </a:txBody>
                  <a:tcPr marT="91425" marB="91425" marR="91425" marL="91425"/>
                </a:tc>
              </a:tr>
              <a:tr h="70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Gelton G. F. Guimarães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Compare urease inhibitor and oxidized charcoal for urea-N conservation.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Urea-based composites were compared using different inhibitors and conditions in soil incubation experiments.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Found that unamended urea had higher NH3 volatilization compared to urease inhibitors, resulting in high N losses.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Urea alone resulted in over 50% N loss through volatilization.</a:t>
                      </a:r>
                      <a:endParaRPr sz="85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</a:t>
                      </a:r>
                      <a:endParaRPr sz="85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595308" y="47498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0" y="4654875"/>
            <a:ext cx="9144000" cy="153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